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69" r:id="rId2"/>
    <p:sldId id="257" r:id="rId3"/>
    <p:sldId id="271" r:id="rId4"/>
    <p:sldId id="266" r:id="rId5"/>
    <p:sldId id="260" r:id="rId6"/>
    <p:sldId id="259" r:id="rId7"/>
    <p:sldId id="262" r:id="rId8"/>
    <p:sldId id="263" r:id="rId9"/>
    <p:sldId id="267" r:id="rId10"/>
    <p:sldId id="265" r:id="rId11"/>
    <p:sldId id="272" r:id="rId12"/>
    <p:sldId id="270" r:id="rId13"/>
  </p:sldIdLst>
  <p:sldSz cx="9144000" cy="6858000" type="screen4x3"/>
  <p:notesSz cx="6845300" cy="9196388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umimoji="1"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umimoji="1"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umimoji="1"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umimoji="1"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umimoji="1"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allowPng="1" relyOnVml="1" encoding="utf-8"/>
  <p:showPr showNarration="1">
    <p:present/>
    <p:sldAll/>
    <p:penClr>
      <a:schemeClr val="tx1"/>
    </p:penClr>
  </p:showPr>
  <p:clrMru>
    <a:srgbClr val="339933"/>
    <a:srgbClr val="660066"/>
    <a:srgbClr val="FFFFFF"/>
    <a:srgbClr val="006666"/>
    <a:srgbClr val="009999"/>
    <a:srgbClr val="00CC99"/>
    <a:srgbClr val="330099"/>
    <a:srgbClr val="5C2305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00" autoAdjust="0"/>
    <p:restoredTop sz="94600" autoAdjust="0"/>
  </p:normalViewPr>
  <p:slideViewPr>
    <p:cSldViewPr>
      <p:cViewPr varScale="1">
        <p:scale>
          <a:sx n="68" d="100"/>
          <a:sy n="68" d="100"/>
        </p:scale>
        <p:origin x="-56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3"/>
  <c:chart>
    <c:view3D>
      <c:rAngAx val="1"/>
    </c:view3D>
    <c:plotArea>
      <c:layout>
        <c:manualLayout>
          <c:layoutTarget val="inner"/>
          <c:xMode val="edge"/>
          <c:yMode val="edge"/>
          <c:x val="0.13138325356389274"/>
          <c:y val="5.1463323182163234E-2"/>
          <c:w val="0.75478894549945963"/>
          <c:h val="0.82038720769659945"/>
        </c:manualLayout>
      </c:layout>
      <c:bar3DChart>
        <c:barDir val="col"/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Вопрос 1</c:v>
                </c:pt>
                <c:pt idx="1">
                  <c:v>Вопрос 2</c:v>
                </c:pt>
                <c:pt idx="2">
                  <c:v>Вопрос 3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>
                  <c:v>0.9</c:v>
                </c:pt>
                <c:pt idx="1">
                  <c:v>0.9</c:v>
                </c:pt>
                <c:pt idx="2">
                  <c:v>0.4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gradFill flip="none" rotWithShape="1">
              <a:gsLst>
                <a:gs pos="0">
                  <a:srgbClr val="1F497D">
                    <a:lumMod val="60000"/>
                    <a:lumOff val="40000"/>
                  </a:srgbClr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2700000" scaled="1"/>
              <a:tileRect/>
            </a:gradFill>
          </c:spPr>
          <c:cat>
            <c:strRef>
              <c:f>Лист1!$A$2:$A$4</c:f>
              <c:strCache>
                <c:ptCount val="3"/>
                <c:pt idx="0">
                  <c:v>Вопрос 1</c:v>
                </c:pt>
                <c:pt idx="1">
                  <c:v>Вопрос 2</c:v>
                </c:pt>
                <c:pt idx="2">
                  <c:v>Вопрос 3</c:v>
                </c:pt>
              </c:strCache>
            </c:strRef>
          </c:cat>
          <c:val>
            <c:numRef>
              <c:f>Лист1!$C$2:$C$4</c:f>
              <c:numCache>
                <c:formatCode>0%</c:formatCode>
                <c:ptCount val="3"/>
                <c:pt idx="0">
                  <c:v>0.1</c:v>
                </c:pt>
                <c:pt idx="1">
                  <c:v>0.1</c:v>
                </c:pt>
                <c:pt idx="2">
                  <c:v>0.60000000000000064</c:v>
                </c:pt>
              </c:numCache>
            </c:numRef>
          </c:val>
        </c:ser>
        <c:shape val="cone"/>
        <c:axId val="52202496"/>
        <c:axId val="52204288"/>
        <c:axId val="46585600"/>
      </c:bar3DChart>
      <c:catAx>
        <c:axId val="52202496"/>
        <c:scaling>
          <c:orientation val="minMax"/>
        </c:scaling>
        <c:axPos val="b"/>
        <c:tickLblPos val="nextTo"/>
        <c:crossAx val="52204288"/>
        <c:crosses val="autoZero"/>
        <c:auto val="1"/>
        <c:lblAlgn val="ctr"/>
        <c:lblOffset val="100"/>
      </c:catAx>
      <c:valAx>
        <c:axId val="52204288"/>
        <c:scaling>
          <c:orientation val="minMax"/>
        </c:scaling>
        <c:axPos val="l"/>
        <c:majorGridlines/>
        <c:numFmt formatCode="0%" sourceLinked="1"/>
        <c:tickLblPos val="nextTo"/>
        <c:crossAx val="52202496"/>
        <c:crosses val="autoZero"/>
        <c:crossBetween val="between"/>
      </c:valAx>
      <c:serAx>
        <c:axId val="46585600"/>
        <c:scaling>
          <c:orientation val="minMax"/>
        </c:scaling>
        <c:axPos val="b"/>
        <c:tickLblPos val="nextTo"/>
        <c:crossAx val="52204288"/>
        <c:crosses val="autoZero"/>
      </c:serAx>
      <c:spPr>
        <a:gradFill flip="none" rotWithShape="1">
          <a:gsLst>
            <a:gs pos="0">
              <a:schemeClr val="tx2">
                <a:lumMod val="60000"/>
                <a:lumOff val="40000"/>
              </a:schemeClr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path path="rect">
            <a:fillToRect l="100000" t="100000"/>
          </a:path>
          <a:tileRect r="-100000" b="-100000"/>
        </a:gradFill>
      </c:spPr>
    </c:plotArea>
    <c:plotVisOnly val="1"/>
    <c:dispBlanksAs val="gap"/>
  </c:chart>
  <c:spPr>
    <a:gradFill rotWithShape="1">
      <a:gsLst>
        <a:gs pos="0">
          <a:schemeClr val="accent1">
            <a:tint val="50000"/>
            <a:satMod val="300000"/>
          </a:schemeClr>
        </a:gs>
        <a:gs pos="35000">
          <a:schemeClr val="accent1">
            <a:tint val="37000"/>
            <a:satMod val="300000"/>
          </a:schemeClr>
        </a:gs>
        <a:gs pos="100000">
          <a:schemeClr val="accent1">
            <a:tint val="15000"/>
            <a:satMod val="350000"/>
          </a:schemeClr>
        </a:gs>
      </a:gsLst>
      <a:lin ang="16200000" scaled="1"/>
    </a:gradFill>
    <a:ln w="9525" cap="flat" cmpd="sng" algn="ctr">
      <a:solidFill>
        <a:schemeClr val="accent1">
          <a:shade val="95000"/>
          <a:satMod val="105000"/>
        </a:schemeClr>
      </a:solidFill>
      <a:prstDash val="solid"/>
    </a:ln>
    <a:effectLst>
      <a:outerShdw blurRad="40000" dist="20000" dir="5400000" rotWithShape="0">
        <a:srgbClr val="000000">
          <a:alpha val="38000"/>
        </a:srgbClr>
      </a:outerShdw>
    </a:effectLst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670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endParaRPr lang="ru-RU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76675" y="0"/>
            <a:ext cx="29670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endParaRPr lang="ru-RU"/>
          </a:p>
        </p:txBody>
      </p:sp>
      <p:sp>
        <p:nvSpPr>
          <p:cNvPr id="215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34425"/>
            <a:ext cx="29670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endParaRPr lang="ru-RU"/>
          </a:p>
        </p:txBody>
      </p:sp>
      <p:sp>
        <p:nvSpPr>
          <p:cNvPr id="2150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76675" y="8734425"/>
            <a:ext cx="29670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fld id="{5D1D1C92-351C-41C8-8F97-B312A433FBE9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defTabSz="909638">
              <a:defRPr sz="1000" b="0" i="1"/>
            </a:lvl1pPr>
          </a:lstStyle>
          <a:p>
            <a:r>
              <a:rPr lang="ru-RU"/>
              <a:t>*</a:t>
            </a:r>
            <a:endParaRPr lang="ru-RU" sz="120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3387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r" defTabSz="909638">
              <a:defRPr sz="1000" b="0" i="1"/>
            </a:lvl1pPr>
          </a:lstStyle>
          <a:p>
            <a:r>
              <a:rPr lang="ru-RU"/>
              <a:t>16.07.1996</a:t>
            </a:r>
            <a:endParaRPr lang="ru-RU" sz="1200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1813"/>
            <a:ext cx="5027613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7" rIns="92075" bIns="4603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Нажмите кнопку, чтобы изменить стиль основного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defTabSz="909638">
              <a:defRPr sz="1000" b="0" i="1"/>
            </a:lvl1pPr>
          </a:lstStyle>
          <a:p>
            <a:r>
              <a:rPr lang="ru-RU"/>
              <a:t>*</a:t>
            </a:r>
            <a:endParaRPr lang="ru-RU" sz="1200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338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r" defTabSz="909638">
              <a:defRPr sz="1000" b="0" i="1"/>
            </a:lvl1pPr>
          </a:lstStyle>
          <a:p>
            <a:r>
              <a:rPr lang="ru-RU"/>
              <a:t>##</a:t>
            </a:r>
            <a:endParaRPr lang="ru-RU" sz="12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/>
  <p:notesStyle>
    <a:lvl1pPr algn="l" defTabSz="909638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5613" algn="l" defTabSz="909638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2813" algn="l" defTabSz="909638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68425" algn="l" defTabSz="909638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5625" algn="l" defTabSz="909638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7" name="Rectangle 15"/>
          <p:cNvSpPr>
            <a:spLocks noChangeArrowheads="1"/>
          </p:cNvSpPr>
          <p:nvPr/>
        </p:nvSpPr>
        <p:spPr bwMode="auto">
          <a:xfrm>
            <a:off x="304800" y="533400"/>
            <a:ext cx="8458200" cy="5791200"/>
          </a:xfrm>
          <a:prstGeom prst="rect">
            <a:avLst/>
          </a:prstGeom>
          <a:solidFill>
            <a:srgbClr val="FFFFFF">
              <a:alpha val="80000"/>
            </a:srgbClr>
          </a:solidFill>
          <a:ln w="38100" cap="sq">
            <a:solidFill>
              <a:srgbClr val="5C2305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088" name="Rectangle 16"/>
          <p:cNvSpPr>
            <a:spLocks noChangeArrowheads="1"/>
          </p:cNvSpPr>
          <p:nvPr/>
        </p:nvSpPr>
        <p:spPr bwMode="auto">
          <a:xfrm>
            <a:off x="533400" y="762000"/>
            <a:ext cx="8001000" cy="5334000"/>
          </a:xfrm>
          <a:prstGeom prst="rect">
            <a:avLst/>
          </a:prstGeom>
          <a:noFill/>
          <a:ln w="76200" cap="sq">
            <a:solidFill>
              <a:srgbClr val="FFFFFF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081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2741613" y="1370013"/>
            <a:ext cx="5484812" cy="2133600"/>
          </a:xfrm>
        </p:spPr>
        <p:txBody>
          <a:bodyPr anchor="b"/>
          <a:lstStyle>
            <a:lvl1pPr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083" name="Rectangle 11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741613" y="3581400"/>
            <a:ext cx="5486400" cy="1058863"/>
          </a:xfrm>
        </p:spPr>
        <p:txBody>
          <a:bodyPr/>
          <a:lstStyle>
            <a:lvl1pPr marL="0" indent="0">
              <a:buFontTx/>
              <a:buNone/>
              <a:defRPr sz="3200"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3084" name="Rectangle 12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F325BEDD-1AE6-4F75-94D3-A23FC176608F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3085" name="Rectangle 13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086" name="Rectangle 14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fld id="{66D9AFC9-F4E2-4771-9149-044A364FBEA9}" type="datetime1">
              <a:rPr lang="ru-RU"/>
              <a:pPr/>
              <a:t>21.06.2017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6A7A0C2-5B06-491C-A3AA-9A8228AB1E3A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470F72-B90D-45BE-9B8E-D414B20E4039}" type="datetime1">
              <a:rPr lang="ru-RU"/>
              <a:pPr/>
              <a:t>21.06.2017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48450" y="838200"/>
            <a:ext cx="1581150" cy="5105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905000" y="838200"/>
            <a:ext cx="4591050" cy="5105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5FB2812-B067-4F02-82F5-D7D3EFFD9A42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BB864C-6BE7-4AF5-A91D-4CEF53683F3B}" type="datetime1">
              <a:rPr lang="ru-RU"/>
              <a:pPr/>
              <a:t>21.06.2017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C0FBA8D-1152-47EC-8F92-6FB3018F180F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4A4B35-0198-4F5B-8201-5B74C85F318A}" type="datetime1">
              <a:rPr lang="ru-RU"/>
              <a:pPr/>
              <a:t>21.06.2017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7F459C9-DEF9-43D9-944F-E6706FDF1759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C0BE89-16A9-4511-A36B-0F6DE88C5A3C}" type="datetime1">
              <a:rPr lang="ru-RU"/>
              <a:pPr/>
              <a:t>21.06.2017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741613" y="1752600"/>
            <a:ext cx="2665412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559425" y="1752600"/>
            <a:ext cx="26670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49E04C7-ACD4-434D-B95C-C3DC216BC930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B85C07-A8E0-4B85-922D-7F35DEEDE050}" type="datetime1">
              <a:rPr lang="ru-RU"/>
              <a:pPr/>
              <a:t>21.06.2017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7A8D220-2388-4166-9A9F-A377798BBDFA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Дата 8"/>
          <p:cNvSpPr>
            <a:spLocks noGrp="1"/>
          </p:cNvSpPr>
          <p:nvPr>
            <p:ph type="dt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E88117-8243-42E5-917A-634129B14F08}" type="datetime1">
              <a:rPr lang="ru-RU"/>
              <a:pPr/>
              <a:t>21.06.2017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C3A4B0D-8A10-41DC-B0D1-3A21AC31BD8F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7B8A72-AF74-4F39-AD18-B5D9A86367F8}" type="datetime1">
              <a:rPr lang="ru-RU"/>
              <a:pPr/>
              <a:t>21.06.2017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1948F84-1EF3-43DC-A502-D22F2A4DBDA0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E486DB-0E3F-4216-BD0D-E6CEE225399F}" type="datetime1">
              <a:rPr lang="ru-RU"/>
              <a:pPr/>
              <a:t>21.06.2017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96C0468-0FD7-4D96-8D01-A70028D04252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A1CD2B-1D58-40B8-A98A-75F55E5486E5}" type="datetime1">
              <a:rPr lang="ru-RU"/>
              <a:pPr/>
              <a:t>21.06.2017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ECC7670-B6D4-4CF4-80D4-616A91D4F5CC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038F5E-6629-4A93-AD60-0A0BF8F0C486}" type="datetime1">
              <a:rPr lang="ru-RU"/>
              <a:pPr/>
              <a:t>21.06.2017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" name="Rectangle 20"/>
          <p:cNvSpPr>
            <a:spLocks noChangeArrowheads="1"/>
          </p:cNvSpPr>
          <p:nvPr/>
        </p:nvSpPr>
        <p:spPr bwMode="auto">
          <a:xfrm>
            <a:off x="304800" y="533400"/>
            <a:ext cx="8458200" cy="5791200"/>
          </a:xfrm>
          <a:prstGeom prst="rect">
            <a:avLst/>
          </a:prstGeom>
          <a:solidFill>
            <a:srgbClr val="FFFFFF">
              <a:alpha val="80000"/>
            </a:srgbClr>
          </a:solidFill>
          <a:ln w="38100" cap="sq">
            <a:solidFill>
              <a:srgbClr val="5C2305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45" name="Rectangle 21"/>
          <p:cNvSpPr>
            <a:spLocks noChangeArrowheads="1"/>
          </p:cNvSpPr>
          <p:nvPr/>
        </p:nvSpPr>
        <p:spPr bwMode="auto">
          <a:xfrm>
            <a:off x="533400" y="762000"/>
            <a:ext cx="8001000" cy="5334000"/>
          </a:xfrm>
          <a:prstGeom prst="rect">
            <a:avLst/>
          </a:prstGeom>
          <a:noFill/>
          <a:ln w="76200" cap="sq">
            <a:solidFill>
              <a:srgbClr val="FFFFFF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1905000" y="838200"/>
            <a:ext cx="6324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7" rIns="92075" bIns="4603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Нажмите кнопку, чтобы изменить стиль основного заголовка</a:t>
            </a:r>
          </a:p>
        </p:txBody>
      </p:sp>
      <p:sp>
        <p:nvSpPr>
          <p:cNvPr id="1036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2741613" y="1752600"/>
            <a:ext cx="5484812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7" rIns="92075" bIns="4603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Нажмите кнопку, чтобы изменить стили основного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41" name="Rectangle 1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77200" y="6415088"/>
            <a:ext cx="739775" cy="4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2075" tIns="46037" rIns="92075" bIns="46037" numCol="1" anchor="ctr" anchorCtr="0" compatLnSpc="1">
            <a:prstTxWarp prst="textNoShape">
              <a:avLst/>
            </a:prstTxWarp>
          </a:bodyPr>
          <a:lstStyle>
            <a:lvl1pPr algn="r">
              <a:defRPr sz="1000" b="0">
                <a:latin typeface="+mn-lt"/>
              </a:defRPr>
            </a:lvl1pPr>
          </a:lstStyle>
          <a:p>
            <a:fld id="{644D91E0-4641-4D78-B124-F1C6719CC576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1042" name="Rectangle 1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1400" y="6415088"/>
            <a:ext cx="4419600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2075" tIns="46037" rIns="92075" bIns="46037" numCol="1" anchor="ctr" anchorCtr="0" compatLnSpc="1">
            <a:prstTxWarp prst="textNoShape">
              <a:avLst/>
            </a:prstTxWarp>
          </a:bodyPr>
          <a:lstStyle>
            <a:lvl1pPr>
              <a:defRPr sz="1000" b="0"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1043" name="Rectangle 19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1905000" y="6415088"/>
            <a:ext cx="1593850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2075" tIns="46037" rIns="92075" bIns="46037" numCol="1" anchor="ctr" anchorCtr="0" compatLnSpc="1">
            <a:prstTxWarp prst="textNoShape">
              <a:avLst/>
            </a:prstTxWarp>
          </a:bodyPr>
          <a:lstStyle>
            <a:lvl1pPr>
              <a:defRPr sz="1000" b="0">
                <a:latin typeface="+mn-lt"/>
              </a:defRPr>
            </a:lvl1pPr>
          </a:lstStyle>
          <a:p>
            <a:fld id="{1A7BCCE5-E993-4B7B-BE7F-EDBEEE00E889}" type="datetime1">
              <a:rPr lang="ru-RU"/>
              <a:pPr/>
              <a:t>21.06.2017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kumimoji="1" sz="2800">
          <a:solidFill>
            <a:srgbClr val="5C2305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kumimoji="1" sz="2800">
          <a:solidFill>
            <a:srgbClr val="5C2305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kumimoji="1" sz="2800">
          <a:solidFill>
            <a:srgbClr val="5C2305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kumimoji="1" sz="2800">
          <a:solidFill>
            <a:srgbClr val="5C2305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kumimoji="1" sz="2800">
          <a:solidFill>
            <a:srgbClr val="5C2305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kumimoji="1" sz="2800">
          <a:solidFill>
            <a:srgbClr val="5C2305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kumimoji="1" sz="2800">
          <a:solidFill>
            <a:srgbClr val="5C2305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kumimoji="1" sz="2800">
          <a:solidFill>
            <a:srgbClr val="5C2305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kumimoji="1" sz="2800">
          <a:solidFill>
            <a:srgbClr val="5C2305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5C2305"/>
        </a:buClr>
        <a:buChar char="•"/>
        <a:defRPr kumimoji="1" sz="2200">
          <a:solidFill>
            <a:srgbClr val="5C2305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5C2305"/>
        </a:buClr>
        <a:buChar char="•"/>
        <a:defRPr kumimoji="1" sz="2000">
          <a:solidFill>
            <a:srgbClr val="5C2305"/>
          </a:solidFill>
          <a:latin typeface="+mn-lt"/>
        </a:defRPr>
      </a:lvl2pPr>
      <a:lvl3pPr marL="1085850" indent="-228600" algn="l" rtl="0" eaLnBrk="1" fontAlgn="base" hangingPunct="1">
        <a:spcBef>
          <a:spcPct val="20000"/>
        </a:spcBef>
        <a:spcAft>
          <a:spcPct val="0"/>
        </a:spcAft>
        <a:buClr>
          <a:srgbClr val="5C2305"/>
        </a:buClr>
        <a:buChar char="•"/>
        <a:defRPr kumimoji="1">
          <a:solidFill>
            <a:srgbClr val="5C2305"/>
          </a:solidFill>
          <a:latin typeface="+mn-lt"/>
        </a:defRPr>
      </a:lvl3pPr>
      <a:lvl4pPr marL="1428750" indent="-228600" algn="l" rtl="0" eaLnBrk="1" fontAlgn="base" hangingPunct="1">
        <a:spcBef>
          <a:spcPct val="20000"/>
        </a:spcBef>
        <a:spcAft>
          <a:spcPct val="0"/>
        </a:spcAft>
        <a:buClr>
          <a:srgbClr val="5C2305"/>
        </a:buClr>
        <a:buChar char="•"/>
        <a:defRPr kumimoji="1" sz="1600">
          <a:solidFill>
            <a:srgbClr val="5C2305"/>
          </a:solidFill>
          <a:latin typeface="+mn-lt"/>
        </a:defRPr>
      </a:lvl4pPr>
      <a:lvl5pPr marL="1771650" indent="-228600" algn="l" rtl="0" eaLnBrk="1" fontAlgn="base" hangingPunct="1">
        <a:spcBef>
          <a:spcPct val="20000"/>
        </a:spcBef>
        <a:spcAft>
          <a:spcPct val="0"/>
        </a:spcAft>
        <a:buClr>
          <a:srgbClr val="5C2305"/>
        </a:buClr>
        <a:buChar char="•"/>
        <a:defRPr kumimoji="1" sz="1400">
          <a:solidFill>
            <a:srgbClr val="5C2305"/>
          </a:solidFill>
          <a:latin typeface="+mn-lt"/>
        </a:defRPr>
      </a:lvl5pPr>
      <a:lvl6pPr marL="2228850" indent="-228600" algn="l" rtl="0" eaLnBrk="1" fontAlgn="base" hangingPunct="1">
        <a:spcBef>
          <a:spcPct val="20000"/>
        </a:spcBef>
        <a:spcAft>
          <a:spcPct val="0"/>
        </a:spcAft>
        <a:buClr>
          <a:srgbClr val="5C2305"/>
        </a:buClr>
        <a:buChar char="•"/>
        <a:defRPr kumimoji="1" sz="1400">
          <a:solidFill>
            <a:srgbClr val="5C2305"/>
          </a:solidFill>
          <a:latin typeface="+mn-lt"/>
        </a:defRPr>
      </a:lvl6pPr>
      <a:lvl7pPr marL="2686050" indent="-228600" algn="l" rtl="0" eaLnBrk="1" fontAlgn="base" hangingPunct="1">
        <a:spcBef>
          <a:spcPct val="20000"/>
        </a:spcBef>
        <a:spcAft>
          <a:spcPct val="0"/>
        </a:spcAft>
        <a:buClr>
          <a:srgbClr val="5C2305"/>
        </a:buClr>
        <a:buChar char="•"/>
        <a:defRPr kumimoji="1" sz="1400">
          <a:solidFill>
            <a:srgbClr val="5C2305"/>
          </a:solidFill>
          <a:latin typeface="+mn-lt"/>
        </a:defRPr>
      </a:lvl7pPr>
      <a:lvl8pPr marL="3143250" indent="-228600" algn="l" rtl="0" eaLnBrk="1" fontAlgn="base" hangingPunct="1">
        <a:spcBef>
          <a:spcPct val="20000"/>
        </a:spcBef>
        <a:spcAft>
          <a:spcPct val="0"/>
        </a:spcAft>
        <a:buClr>
          <a:srgbClr val="5C2305"/>
        </a:buClr>
        <a:buChar char="•"/>
        <a:defRPr kumimoji="1" sz="1400">
          <a:solidFill>
            <a:srgbClr val="5C2305"/>
          </a:solidFill>
          <a:latin typeface="+mn-lt"/>
        </a:defRPr>
      </a:lvl8pPr>
      <a:lvl9pPr marL="3600450" indent="-228600" algn="l" rtl="0" eaLnBrk="1" fontAlgn="base" hangingPunct="1">
        <a:spcBef>
          <a:spcPct val="20000"/>
        </a:spcBef>
        <a:spcAft>
          <a:spcPct val="0"/>
        </a:spcAft>
        <a:buClr>
          <a:srgbClr val="5C2305"/>
        </a:buClr>
        <a:buChar char="•"/>
        <a:defRPr kumimoji="1" sz="1400">
          <a:solidFill>
            <a:srgbClr val="5C2305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4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/>
          <a:p>
            <a:fld id="{E1AC3285-E0CA-41C9-BCAE-3E2DF789B046}" type="datetime1">
              <a:rPr lang="ru-RU"/>
              <a:pPr/>
              <a:t>21.06.2017</a:t>
            </a:fld>
            <a:endParaRPr lang="ru-RU"/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741613" y="1071547"/>
            <a:ext cx="3259147" cy="714380"/>
          </a:xfrm>
          <a:noFill/>
        </p:spPr>
        <p:txBody>
          <a:bodyPr/>
          <a:lstStyle/>
          <a:p>
            <a:endParaRPr lang="ru-RU" dirty="0"/>
          </a:p>
        </p:txBody>
      </p:sp>
      <p:sp>
        <p:nvSpPr>
          <p:cNvPr id="19461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571472" y="571480"/>
            <a:ext cx="8015316" cy="5287983"/>
          </a:xfrm>
          <a:noFill/>
        </p:spPr>
        <p:txBody>
          <a:bodyPr/>
          <a:lstStyle/>
          <a:p>
            <a:r>
              <a:rPr lang="ru-RU" sz="1600" b="1" dirty="0" smtClean="0"/>
              <a:t>КГУ </a:t>
            </a:r>
            <a:r>
              <a:rPr lang="ru-RU" sz="1600" b="1" dirty="0" err="1" smtClean="0"/>
              <a:t>Раздольненская</a:t>
            </a:r>
            <a:r>
              <a:rPr lang="ru-RU" sz="1600" b="1" dirty="0" smtClean="0"/>
              <a:t> общеобразовательная школа</a:t>
            </a:r>
            <a:endParaRPr lang="ru-RU" sz="1600" b="1" dirty="0"/>
          </a:p>
          <a:p>
            <a:endParaRPr lang="ru-RU" sz="1600" dirty="0"/>
          </a:p>
          <a:p>
            <a:r>
              <a:rPr lang="ru-RU" sz="1600" dirty="0" smtClean="0"/>
              <a:t>Тема проекта: </a:t>
            </a:r>
            <a:r>
              <a:rPr lang="ru-RU" sz="1600" b="1" dirty="0" smtClean="0"/>
              <a:t>ИЗУЧАЯ ВОДУ</a:t>
            </a:r>
            <a:endParaRPr lang="ru-RU" sz="1600" b="1" dirty="0"/>
          </a:p>
          <a:p>
            <a:r>
              <a:rPr lang="ru-RU" sz="1600" b="1" dirty="0" smtClean="0"/>
              <a:t>Проблема</a:t>
            </a:r>
            <a:r>
              <a:rPr lang="ru-RU" sz="1600" dirty="0" smtClean="0"/>
              <a:t> исследования запасы питьевой воды на планете истощены. </a:t>
            </a:r>
          </a:p>
          <a:p>
            <a:r>
              <a:rPr lang="ru-RU" sz="1600" b="1" dirty="0" smtClean="0"/>
              <a:t>Целью</a:t>
            </a:r>
            <a:r>
              <a:rPr lang="ru-RU" sz="1600" dirty="0" smtClean="0"/>
              <a:t> работы является развитие преставлений о значении воды , способах её очистки и бережное отношение к воде.</a:t>
            </a:r>
          </a:p>
          <a:p>
            <a:r>
              <a:rPr lang="ru-RU" sz="1600" b="1" dirty="0" smtClean="0"/>
              <a:t>Гипотеза исследования</a:t>
            </a:r>
            <a:r>
              <a:rPr lang="ru-RU" sz="1600" dirty="0" smtClean="0"/>
              <a:t>: если знать способы правильного использования воды, то запасы её можно сохранить.</a:t>
            </a:r>
          </a:p>
          <a:p>
            <a:r>
              <a:rPr lang="ru-RU" sz="1600" b="1" dirty="0" smtClean="0"/>
              <a:t>Объект исследования </a:t>
            </a:r>
            <a:r>
              <a:rPr lang="ru-RU" sz="1600" dirty="0" smtClean="0"/>
              <a:t>: питьевая вода.</a:t>
            </a:r>
          </a:p>
          <a:p>
            <a:r>
              <a:rPr lang="ru-RU" sz="1600" b="1" dirty="0" smtClean="0"/>
              <a:t>Задачи</a:t>
            </a:r>
            <a:r>
              <a:rPr lang="ru-RU" sz="1600" dirty="0" smtClean="0"/>
              <a:t>:</a:t>
            </a:r>
          </a:p>
          <a:p>
            <a:pPr>
              <a:buFontTx/>
              <a:buChar char="-"/>
            </a:pPr>
            <a:r>
              <a:rPr lang="ru-RU" sz="1600" dirty="0" smtClean="0"/>
              <a:t>Узнать о запасах пресной воды</a:t>
            </a:r>
          </a:p>
          <a:p>
            <a:pPr>
              <a:buFontTx/>
              <a:buChar char="-"/>
            </a:pPr>
            <a:r>
              <a:rPr lang="ru-RU" sz="1600" dirty="0" smtClean="0"/>
              <a:t>Расширить экологические представления о значимости воды и способах её очистки</a:t>
            </a:r>
          </a:p>
          <a:p>
            <a:pPr>
              <a:buFontTx/>
              <a:buChar char="-"/>
            </a:pPr>
            <a:r>
              <a:rPr lang="ru-RU" sz="1600" dirty="0" smtClean="0"/>
              <a:t>узнать, как вода попадает в кран</a:t>
            </a:r>
            <a:endParaRPr lang="ru-RU" sz="1600" dirty="0"/>
          </a:p>
          <a:p>
            <a:pPr>
              <a:buFontTx/>
              <a:buChar char="-"/>
            </a:pPr>
            <a:r>
              <a:rPr lang="ru-RU" sz="1600" dirty="0"/>
              <a:t> </a:t>
            </a:r>
            <a:r>
              <a:rPr lang="ru-RU" sz="1600" dirty="0" smtClean="0"/>
              <a:t>изучить места в доме , где нужно использовать воду</a:t>
            </a:r>
          </a:p>
          <a:p>
            <a:pPr>
              <a:buFontTx/>
              <a:buChar char="-"/>
            </a:pPr>
            <a:r>
              <a:rPr lang="ru-RU" sz="1600" dirty="0"/>
              <a:t> </a:t>
            </a:r>
            <a:r>
              <a:rPr lang="ru-RU" sz="1600" dirty="0" smtClean="0"/>
              <a:t>посчитать и рассчитать как расходуется вода в доме</a:t>
            </a:r>
          </a:p>
          <a:p>
            <a:pPr>
              <a:buFontTx/>
              <a:buChar char="-"/>
            </a:pPr>
            <a:r>
              <a:rPr lang="ru-RU" sz="1600" dirty="0" smtClean="0"/>
              <a:t> предложить способы экономного расходования воды</a:t>
            </a:r>
          </a:p>
          <a:p>
            <a:endParaRPr lang="ru-RU" sz="1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5"/>
          <p:cNvSpPr>
            <a:spLocks noGrp="1"/>
          </p:cNvSpPr>
          <p:nvPr>
            <p:ph type="dt" sz="quarter" idx="12"/>
          </p:nvPr>
        </p:nvSpPr>
        <p:spPr/>
        <p:txBody>
          <a:bodyPr/>
          <a:lstStyle/>
          <a:p>
            <a:fld id="{83256468-50E4-4B18-82DA-94DE3697FE5F}" type="datetime1">
              <a:rPr lang="ru-RU"/>
              <a:pPr/>
              <a:t>21.06.2017</a:t>
            </a:fld>
            <a:endParaRPr lang="ru-RU"/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ru-RU" dirty="0"/>
              <a:t> </a:t>
            </a:r>
            <a:r>
              <a:rPr lang="ru-RU" sz="1800" b="1" dirty="0"/>
              <a:t>Результаты опытов по очистке воды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41613" y="1754188"/>
            <a:ext cx="5484812" cy="4186237"/>
          </a:xfrm>
          <a:noFill/>
          <a:ln/>
        </p:spPr>
        <p:txBody>
          <a:bodyPr/>
          <a:lstStyle/>
          <a:p>
            <a:pPr>
              <a:buNone/>
            </a:pPr>
            <a:endParaRPr lang="ru-RU" dirty="0"/>
          </a:p>
        </p:txBody>
      </p:sp>
      <p:pic>
        <p:nvPicPr>
          <p:cNvPr id="6" name="Рисунок 5" descr="C:\Users\user\Downloads\IMG_20170225_121640 (1)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52624" y="1857364"/>
            <a:ext cx="5334019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2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 autoUpdateAnimBg="0"/>
      <p:bldP spid="14339" grpId="0" build="p" autoUpdateAnimBg="0" advAuto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5000" y="838200"/>
            <a:ext cx="6324600" cy="45719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28662" y="1071546"/>
            <a:ext cx="7297763" cy="5143536"/>
          </a:xfrm>
        </p:spPr>
        <p:txBody>
          <a:bodyPr/>
          <a:lstStyle/>
          <a:p>
            <a:r>
              <a:rPr lang="ru-RU" sz="1600" dirty="0" smtClean="0"/>
              <a:t>В результате научной работы " Исследуя воду" были получены следующие данные:</a:t>
            </a:r>
          </a:p>
          <a:p>
            <a:r>
              <a:rPr lang="ru-RU" sz="1600" dirty="0" smtClean="0"/>
              <a:t>- пресная вода </a:t>
            </a:r>
            <a:r>
              <a:rPr lang="ru-RU" sz="1600" b="1" dirty="0" smtClean="0"/>
              <a:t>- богатство нашей планеты</a:t>
            </a:r>
            <a:r>
              <a:rPr lang="ru-RU" sz="1600" dirty="0" smtClean="0"/>
              <a:t>;</a:t>
            </a:r>
          </a:p>
          <a:p>
            <a:r>
              <a:rPr lang="ru-RU" sz="1600" dirty="0" smtClean="0"/>
              <a:t>- многие семьи расходуют воду </a:t>
            </a:r>
            <a:r>
              <a:rPr lang="ru-RU" sz="1600" b="1" dirty="0" smtClean="0"/>
              <a:t>неэкономно</a:t>
            </a:r>
            <a:r>
              <a:rPr lang="ru-RU" sz="1600" dirty="0" smtClean="0"/>
              <a:t>;</a:t>
            </a:r>
          </a:p>
          <a:p>
            <a:r>
              <a:rPr lang="ru-RU" sz="1600" dirty="0" smtClean="0"/>
              <a:t>- для повышения качества пресной воды используются различные способы её очистки </a:t>
            </a:r>
            <a:r>
              <a:rPr lang="ru-RU" sz="1600" b="1" dirty="0" smtClean="0"/>
              <a:t>( отстаивание, фильтрование, кипячение).</a:t>
            </a:r>
          </a:p>
          <a:p>
            <a:r>
              <a:rPr lang="ru-RU" sz="1600" dirty="0" smtClean="0"/>
              <a:t>Так же на основе результатов исследования </a:t>
            </a:r>
            <a:r>
              <a:rPr lang="ru-RU" sz="1600" b="1" dirty="0" smtClean="0"/>
              <a:t>мы разработали памятку</a:t>
            </a:r>
            <a:r>
              <a:rPr lang="ru-RU" sz="1600" dirty="0" smtClean="0"/>
              <a:t> для экономного расхода воды.(Приложение7)</a:t>
            </a:r>
          </a:p>
          <a:p>
            <a:r>
              <a:rPr lang="ru-RU" sz="1600" dirty="0" smtClean="0"/>
              <a:t>На основе полученных данных были сделаны следующие </a:t>
            </a:r>
            <a:r>
              <a:rPr lang="ru-RU" sz="1600" b="1" dirty="0" smtClean="0"/>
              <a:t>выводы:</a:t>
            </a:r>
            <a:endParaRPr lang="ru-RU" sz="1600" dirty="0" smtClean="0"/>
          </a:p>
          <a:p>
            <a:r>
              <a:rPr lang="ru-RU" sz="1600" b="1" dirty="0" smtClean="0"/>
              <a:t>- </a:t>
            </a:r>
            <a:r>
              <a:rPr lang="ru-RU" sz="1600" dirty="0" smtClean="0"/>
              <a:t>запасы пресной воды в </a:t>
            </a:r>
            <a:r>
              <a:rPr lang="ru-RU" sz="1600" b="1" dirty="0" smtClean="0"/>
              <a:t>мире ограничены</a:t>
            </a:r>
            <a:r>
              <a:rPr lang="ru-RU" sz="1600" dirty="0" smtClean="0"/>
              <a:t>;</a:t>
            </a:r>
          </a:p>
          <a:p>
            <a:r>
              <a:rPr lang="ru-RU" sz="1600" dirty="0" smtClean="0"/>
              <a:t>- вода имеет </a:t>
            </a:r>
            <a:r>
              <a:rPr lang="ru-RU" sz="1600" b="1" dirty="0" smtClean="0"/>
              <a:t>большое значение </a:t>
            </a:r>
            <a:r>
              <a:rPr lang="ru-RU" sz="1600" dirty="0" smtClean="0"/>
              <a:t>в нашей жизни;</a:t>
            </a:r>
          </a:p>
          <a:p>
            <a:r>
              <a:rPr lang="ru-RU" sz="1600" dirty="0" smtClean="0"/>
              <a:t>- в домашних условиях нужно </a:t>
            </a:r>
            <a:r>
              <a:rPr lang="ru-RU" sz="1600" b="1" dirty="0" smtClean="0"/>
              <a:t>использовать рационально</a:t>
            </a:r>
            <a:r>
              <a:rPr lang="ru-RU" sz="1600" dirty="0" smtClean="0"/>
              <a:t>;</a:t>
            </a:r>
          </a:p>
          <a:p>
            <a:r>
              <a:rPr lang="ru-RU" sz="1600" dirty="0" smtClean="0"/>
              <a:t>- зная, способы правильного использования воды, её </a:t>
            </a:r>
            <a:r>
              <a:rPr lang="ru-RU" sz="1600" b="1" dirty="0" smtClean="0"/>
              <a:t>можно сохранить.</a:t>
            </a:r>
          </a:p>
          <a:p>
            <a:r>
              <a:rPr lang="ru-RU" sz="1600" dirty="0" smtClean="0"/>
              <a:t>В результате исследования </a:t>
            </a:r>
            <a:r>
              <a:rPr lang="ru-RU" sz="1600" b="1" dirty="0" smtClean="0"/>
              <a:t>гипотеза работы подтвердилась</a:t>
            </a:r>
            <a:endParaRPr lang="ru-RU" sz="1600" dirty="0"/>
          </a:p>
        </p:txBody>
      </p:sp>
      <p:sp>
        <p:nvSpPr>
          <p:cNvPr id="4" name="Дата 3"/>
          <p:cNvSpPr>
            <a:spLocks noGrp="1"/>
          </p:cNvSpPr>
          <p:nvPr>
            <p:ph type="dt" sz="quarter" idx="12"/>
          </p:nvPr>
        </p:nvSpPr>
        <p:spPr/>
        <p:txBody>
          <a:bodyPr/>
          <a:lstStyle/>
          <a:p>
            <a:fld id="{244A4B35-0198-4F5B-8201-5B74C85F318A}" type="datetime1">
              <a:rPr lang="ru-RU" smtClean="0"/>
              <a:pPr/>
              <a:t>21.06.2017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857232"/>
            <a:ext cx="7583515" cy="5157806"/>
          </a:xfrm>
        </p:spPr>
        <p:txBody>
          <a:bodyPr/>
          <a:lstStyle/>
          <a:p>
            <a:pPr>
              <a:buNone/>
            </a:pPr>
            <a:r>
              <a:rPr lang="ru-RU" sz="3200" i="1" dirty="0" smtClean="0"/>
              <a:t>   </a:t>
            </a:r>
          </a:p>
          <a:p>
            <a:pPr>
              <a:buNone/>
            </a:pPr>
            <a:endParaRPr lang="ru-RU" sz="3200" i="1" dirty="0"/>
          </a:p>
          <a:p>
            <a:pPr>
              <a:buNone/>
            </a:pPr>
            <a:endParaRPr lang="ru-RU" sz="3200" i="1" dirty="0" smtClean="0"/>
          </a:p>
          <a:p>
            <a:pPr algn="ctr">
              <a:buNone/>
            </a:pPr>
            <a:r>
              <a:rPr lang="ru-RU" sz="3200" i="1" dirty="0"/>
              <a:t> </a:t>
            </a:r>
            <a:r>
              <a:rPr lang="ru-RU" sz="3200" i="1" dirty="0" smtClean="0"/>
              <a:t>             </a:t>
            </a:r>
            <a:r>
              <a:rPr lang="ru-RU" sz="4000" i="1" dirty="0" smtClean="0"/>
              <a:t>Спасибо</a:t>
            </a:r>
          </a:p>
          <a:p>
            <a:pPr algn="ctr">
              <a:buNone/>
            </a:pPr>
            <a:r>
              <a:rPr lang="ru-RU" sz="4000" i="1" dirty="0" smtClean="0"/>
              <a:t>             за внимание!</a:t>
            </a:r>
          </a:p>
          <a:p>
            <a:pPr algn="ctr">
              <a:buNone/>
            </a:pPr>
            <a:r>
              <a:rPr lang="ru-RU" sz="4000" i="1" dirty="0" smtClean="0"/>
              <a:t>      Экономьте воду!</a:t>
            </a:r>
            <a:endParaRPr lang="ru-RU" sz="4000" i="1" dirty="0"/>
          </a:p>
        </p:txBody>
      </p:sp>
      <p:sp>
        <p:nvSpPr>
          <p:cNvPr id="4" name="Дата 3"/>
          <p:cNvSpPr>
            <a:spLocks noGrp="1"/>
          </p:cNvSpPr>
          <p:nvPr>
            <p:ph type="dt" sz="quarter" idx="12"/>
          </p:nvPr>
        </p:nvSpPr>
        <p:spPr/>
        <p:txBody>
          <a:bodyPr/>
          <a:lstStyle/>
          <a:p>
            <a:fld id="{244A4B35-0198-4F5B-8201-5B74C85F318A}" type="datetime1">
              <a:rPr lang="ru-RU" smtClean="0"/>
              <a:pPr/>
              <a:t>21.06.2017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5"/>
          <p:cNvSpPr>
            <a:spLocks noGrp="1"/>
          </p:cNvSpPr>
          <p:nvPr>
            <p:ph type="dt" sz="quarter" idx="12"/>
          </p:nvPr>
        </p:nvSpPr>
        <p:spPr/>
        <p:txBody>
          <a:bodyPr/>
          <a:lstStyle/>
          <a:p>
            <a:fld id="{A6F12BFE-A417-4560-A3B3-13524AA5E85F}" type="datetime1">
              <a:rPr lang="ru-RU"/>
              <a:pPr/>
              <a:t>21.06.2017</a:t>
            </a:fld>
            <a:endParaRPr lang="ru-RU"/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ru-RU" dirty="0" smtClean="0"/>
              <a:t>    </a:t>
            </a:r>
            <a:r>
              <a:rPr lang="ru-RU" b="1" dirty="0" err="1" smtClean="0"/>
              <a:t>Байсеитов</a:t>
            </a:r>
            <a:r>
              <a:rPr lang="ru-RU" b="1" dirty="0" smtClean="0"/>
              <a:t> </a:t>
            </a:r>
            <a:r>
              <a:rPr lang="ru-RU" b="1" dirty="0" err="1" smtClean="0"/>
              <a:t>Нуради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    </a:t>
            </a:r>
            <a:r>
              <a:rPr lang="ru-RU" dirty="0" smtClean="0"/>
              <a:t>ученик 2 «Б» класса</a:t>
            </a:r>
            <a:endParaRPr lang="ru-RU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</p:txBody>
      </p:sp>
      <p:pic>
        <p:nvPicPr>
          <p:cNvPr id="6148" name="Picture 4" descr="C:\Users\user\Pictures\2017-03-02 001\148804062563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84" y="1714488"/>
            <a:ext cx="4857784" cy="364333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800" b="1" dirty="0"/>
              <a:t>Расходование воды   дома семьей </a:t>
            </a:r>
            <a:r>
              <a:rPr lang="ru-RU" sz="1800" b="1" dirty="0" err="1"/>
              <a:t>Байсеитова</a:t>
            </a:r>
            <a:r>
              <a:rPr lang="ru-RU" sz="1800" b="1" dirty="0"/>
              <a:t> </a:t>
            </a:r>
            <a:r>
              <a:rPr lang="ru-RU" sz="1800" b="1" dirty="0" err="1"/>
              <a:t>Нуради</a:t>
            </a:r>
            <a:r>
              <a:rPr lang="ru-RU" sz="1800" b="1" dirty="0"/>
              <a:t>  за один день и за неделю</a:t>
            </a:r>
            <a:endParaRPr lang="ru-RU" sz="1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57224" y="1752600"/>
            <a:ext cx="7369201" cy="419100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                      за 1 день          за неделю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sz="1400" b="1" dirty="0" smtClean="0"/>
              <a:t>Утренние процедуры         4 литра                          28 литров</a:t>
            </a:r>
          </a:p>
          <a:p>
            <a:pPr>
              <a:buNone/>
            </a:pPr>
            <a:r>
              <a:rPr lang="ru-RU" sz="1400" b="1" dirty="0" smtClean="0"/>
              <a:t>Душ ванна                           100-150 л                      700-800 л</a:t>
            </a:r>
          </a:p>
          <a:p>
            <a:pPr>
              <a:buNone/>
            </a:pPr>
            <a:r>
              <a:rPr lang="ru-RU" sz="1400" b="1" dirty="0" smtClean="0"/>
              <a:t>Туалет                                  9 литров                        63 литра</a:t>
            </a:r>
          </a:p>
          <a:p>
            <a:pPr>
              <a:buNone/>
            </a:pPr>
            <a:r>
              <a:rPr lang="ru-RU" sz="1400" b="1" dirty="0" smtClean="0"/>
              <a:t>Стирка                                  85 литров                      600 литров</a:t>
            </a:r>
          </a:p>
          <a:p>
            <a:pPr>
              <a:buNone/>
            </a:pPr>
            <a:r>
              <a:rPr lang="ru-RU" sz="1400" b="1" dirty="0" smtClean="0"/>
              <a:t>Уборка                                 10 литров                      70 литров</a:t>
            </a:r>
          </a:p>
          <a:p>
            <a:pPr>
              <a:buNone/>
            </a:pPr>
            <a:r>
              <a:rPr lang="ru-RU" sz="1400" b="1" dirty="0" smtClean="0"/>
              <a:t>Полив растений  дома       2 литра                           8 литров</a:t>
            </a:r>
          </a:p>
          <a:p>
            <a:pPr>
              <a:buNone/>
            </a:pPr>
            <a:r>
              <a:rPr lang="ru-RU" sz="1400" b="1" dirty="0" smtClean="0"/>
              <a:t>Приготовление пищи         10 литров                      70 литров</a:t>
            </a:r>
          </a:p>
          <a:p>
            <a:pPr>
              <a:buNone/>
            </a:pPr>
            <a:r>
              <a:rPr lang="ru-RU" sz="1400" b="1" dirty="0" smtClean="0"/>
              <a:t>Мытье посуды                     50 литров                      350 литров </a:t>
            </a:r>
            <a:r>
              <a:rPr lang="ru-RU" b="1" dirty="0" smtClean="0"/>
              <a:t>  </a:t>
            </a:r>
            <a:endParaRPr lang="ru-RU" b="1" dirty="0"/>
          </a:p>
        </p:txBody>
      </p:sp>
      <p:sp>
        <p:nvSpPr>
          <p:cNvPr id="4" name="Дата 3"/>
          <p:cNvSpPr>
            <a:spLocks noGrp="1"/>
          </p:cNvSpPr>
          <p:nvPr>
            <p:ph type="dt" sz="quarter" idx="12"/>
          </p:nvPr>
        </p:nvSpPr>
        <p:spPr/>
        <p:txBody>
          <a:bodyPr/>
          <a:lstStyle/>
          <a:p>
            <a:fld id="{244A4B35-0198-4F5B-8201-5B74C85F318A}" type="datetime1">
              <a:rPr lang="ru-RU" smtClean="0"/>
              <a:pPr/>
              <a:t>21.06.2017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5"/>
          <p:cNvSpPr>
            <a:spLocks noGrp="1"/>
          </p:cNvSpPr>
          <p:nvPr>
            <p:ph type="dt" sz="quarter" idx="12"/>
          </p:nvPr>
        </p:nvSpPr>
        <p:spPr/>
        <p:txBody>
          <a:bodyPr/>
          <a:lstStyle/>
          <a:p>
            <a:fld id="{8C33CD0E-3397-47BA-9253-E1085C9B3F9B}" type="datetime1">
              <a:rPr lang="ru-RU"/>
              <a:pPr/>
              <a:t>21.06.2017</a:t>
            </a:fld>
            <a:endParaRPr lang="ru-RU"/>
          </a:p>
        </p:txBody>
      </p:sp>
      <p:sp>
        <p:nvSpPr>
          <p:cNvPr id="15362" name="Rectangle 1026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ru-RU" sz="1600" b="1" dirty="0" smtClean="0"/>
              <a:t>Анкета для семей второклассников</a:t>
            </a:r>
            <a:br>
              <a:rPr lang="ru-RU" sz="1600" b="1" dirty="0" smtClean="0"/>
            </a:br>
            <a:r>
              <a:rPr lang="ru-RU" sz="1600" b="1" dirty="0" smtClean="0"/>
              <a:t> </a:t>
            </a:r>
            <a:r>
              <a:rPr lang="ru-RU" sz="1600" b="1" dirty="0" err="1" smtClean="0"/>
              <a:t>Раздольненской</a:t>
            </a:r>
            <a:r>
              <a:rPr lang="ru-RU" sz="1600" b="1" dirty="0" smtClean="0"/>
              <a:t> средней школы</a:t>
            </a:r>
            <a:endParaRPr lang="ru-RU" sz="1600" b="1" dirty="0"/>
          </a:p>
        </p:txBody>
      </p:sp>
      <p:sp>
        <p:nvSpPr>
          <p:cNvPr id="15363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1214414" y="1754188"/>
            <a:ext cx="7012011" cy="4186237"/>
          </a:xfrm>
          <a:noFill/>
          <a:ln/>
        </p:spPr>
        <p:txBody>
          <a:bodyPr/>
          <a:lstStyle/>
          <a:p>
            <a:pPr>
              <a:buNone/>
            </a:pPr>
            <a:r>
              <a:rPr lang="ru-RU" dirty="0" smtClean="0"/>
              <a:t>1.Можно ли сократить потребление воды? </a:t>
            </a:r>
          </a:p>
          <a:p>
            <a:pPr>
              <a:buNone/>
            </a:pPr>
            <a:r>
              <a:rPr lang="ru-RU" dirty="0"/>
              <a:t> </a:t>
            </a:r>
            <a:r>
              <a:rPr lang="ru-RU" dirty="0" smtClean="0"/>
              <a:t> ДА                  НЕТ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2.Необходимо ли экономить воду?</a:t>
            </a:r>
          </a:p>
          <a:p>
            <a:pPr>
              <a:buNone/>
            </a:pPr>
            <a:r>
              <a:rPr lang="ru-RU" dirty="0"/>
              <a:t> </a:t>
            </a:r>
            <a:r>
              <a:rPr lang="ru-RU" dirty="0" smtClean="0"/>
              <a:t>  ДА                 НЕТ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3. Есть ли у вас счетчики расходования воды?</a:t>
            </a:r>
          </a:p>
          <a:p>
            <a:pPr>
              <a:buNone/>
            </a:pPr>
            <a:r>
              <a:rPr lang="ru-RU" dirty="0"/>
              <a:t> </a:t>
            </a:r>
            <a:r>
              <a:rPr lang="ru-RU" dirty="0" smtClean="0"/>
              <a:t>  ДА                  НЕТ</a:t>
            </a:r>
            <a:endParaRPr lang="ru-RU" dirty="0"/>
          </a:p>
        </p:txBody>
      </p:sp>
    </p:spTree>
  </p:cSld>
  <p:clrMapOvr>
    <a:masterClrMapping/>
  </p:clrMapOvr>
  <p:transition spd="med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3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3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 autoUpdateAnimBg="0"/>
      <p:bldP spid="15363" grpId="0" build="p" autoUpdateAnimBg="0" advAuto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5"/>
          <p:cNvSpPr>
            <a:spLocks noGrp="1"/>
          </p:cNvSpPr>
          <p:nvPr>
            <p:ph type="dt" sz="quarter" idx="12"/>
          </p:nvPr>
        </p:nvSpPr>
        <p:spPr/>
        <p:txBody>
          <a:bodyPr/>
          <a:lstStyle/>
          <a:p>
            <a:fld id="{9471FC42-F9D7-4B57-AD0A-EB956B6FAAA6}" type="datetime1">
              <a:rPr lang="ru-RU"/>
              <a:pPr/>
              <a:t>21.06.2017</a:t>
            </a:fld>
            <a:endParaRPr lang="ru-RU"/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ru-RU" sz="1600" b="1" dirty="0" smtClean="0"/>
              <a:t>Результаты опроса второклассников </a:t>
            </a:r>
            <a:r>
              <a:rPr lang="ru-RU" sz="1600" b="1" dirty="0" err="1" smtClean="0"/>
              <a:t>Раздольненской</a:t>
            </a:r>
            <a:r>
              <a:rPr lang="ru-RU" sz="1600" b="1" dirty="0" smtClean="0"/>
              <a:t> средней школы</a:t>
            </a:r>
            <a:endParaRPr lang="ru-RU" sz="1600" b="1" dirty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41613" y="1754188"/>
            <a:ext cx="5791200" cy="4186237"/>
          </a:xfrm>
          <a:noFill/>
          <a:ln/>
        </p:spPr>
        <p:txBody>
          <a:bodyPr/>
          <a:lstStyle/>
          <a:p>
            <a:pPr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graphicFrame>
        <p:nvGraphicFramePr>
          <p:cNvPr id="6" name="Диаграмма 5"/>
          <p:cNvGraphicFramePr/>
          <p:nvPr/>
        </p:nvGraphicFramePr>
        <p:xfrm>
          <a:off x="2143125" y="2062162"/>
          <a:ext cx="4857750" cy="27336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med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 autoUpdateAnimBg="0"/>
      <p:bldP spid="9219" grpId="0" build="p" autoUpdateAnimBg="0" advAuto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5"/>
          <p:cNvSpPr>
            <a:spLocks noGrp="1"/>
          </p:cNvSpPr>
          <p:nvPr>
            <p:ph type="dt" sz="quarter" idx="12"/>
          </p:nvPr>
        </p:nvSpPr>
        <p:spPr/>
        <p:txBody>
          <a:bodyPr/>
          <a:lstStyle/>
          <a:p>
            <a:fld id="{3A1B5724-C179-440B-9801-FC92C404D80C}" type="datetime1">
              <a:rPr lang="ru-RU"/>
              <a:pPr/>
              <a:t>21.06.2017</a:t>
            </a:fld>
            <a:endParaRPr lang="ru-RU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ru-RU" sz="1800" b="1" dirty="0" smtClean="0"/>
              <a:t>            Изготовление </a:t>
            </a:r>
            <a:r>
              <a:rPr lang="ru-RU" sz="1800" b="1" dirty="0"/>
              <a:t>фильтра</a:t>
            </a:r>
          </a:p>
        </p:txBody>
      </p:sp>
      <p:sp>
        <p:nvSpPr>
          <p:cNvPr id="2457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741613" y="1754188"/>
            <a:ext cx="5484812" cy="4186237"/>
          </a:xfrm>
          <a:noFill/>
          <a:ln/>
        </p:spPr>
        <p:txBody>
          <a:bodyPr/>
          <a:lstStyle/>
          <a:p>
            <a:pPr>
              <a:buNone/>
            </a:pPr>
            <a:endParaRPr lang="ru-RU" dirty="0"/>
          </a:p>
          <a:p>
            <a:endParaRPr lang="ru-RU" dirty="0"/>
          </a:p>
        </p:txBody>
      </p:sp>
      <p:pic>
        <p:nvPicPr>
          <p:cNvPr id="6" name="Рисунок 5" descr="C:\Users\user\Downloads\IMG_20170225_12010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5984" y="1785926"/>
            <a:ext cx="5072098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2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4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 autoUpdateAnimBg="0"/>
      <p:bldP spid="24578" grpId="0" build="p" autoUpdateAnimBg="0" advAuto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5"/>
          <p:cNvSpPr>
            <a:spLocks noGrp="1"/>
          </p:cNvSpPr>
          <p:nvPr>
            <p:ph type="dt" sz="quarter" idx="12"/>
          </p:nvPr>
        </p:nvSpPr>
        <p:spPr/>
        <p:txBody>
          <a:bodyPr/>
          <a:lstStyle/>
          <a:p>
            <a:fld id="{1B756FD1-8E58-4104-A228-CC931B660C83}" type="datetime1">
              <a:rPr lang="ru-RU"/>
              <a:pPr/>
              <a:t>21.06.2017</a:t>
            </a:fld>
            <a:endParaRPr lang="ru-RU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ru-RU" sz="1800" b="1" dirty="0" smtClean="0"/>
              <a:t>Добавление активированного угля в фильтр</a:t>
            </a:r>
            <a:endParaRPr lang="ru-RU" sz="1800" b="1" dirty="0"/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741613" y="1754188"/>
            <a:ext cx="5484812" cy="4186237"/>
          </a:xfrm>
          <a:noFill/>
          <a:ln/>
        </p:spPr>
        <p:txBody>
          <a:bodyPr/>
          <a:lstStyle/>
          <a:p>
            <a:pPr>
              <a:buNone/>
            </a:pPr>
            <a:endParaRPr lang="ru-RU" dirty="0"/>
          </a:p>
        </p:txBody>
      </p:sp>
      <p:pic>
        <p:nvPicPr>
          <p:cNvPr id="6" name="Рисунок 5" descr="C:\Users\user\Downloads\IMG_20170225_12071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32" y="1685925"/>
            <a:ext cx="4857784" cy="36719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2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autoUpdateAnimBg="0"/>
      <p:bldP spid="12290" grpId="0" build="p" autoUpdateAnimBg="0" advAuto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5"/>
          <p:cNvSpPr>
            <a:spLocks noGrp="1"/>
          </p:cNvSpPr>
          <p:nvPr>
            <p:ph type="dt" sz="quarter" idx="12"/>
          </p:nvPr>
        </p:nvSpPr>
        <p:spPr/>
        <p:txBody>
          <a:bodyPr/>
          <a:lstStyle/>
          <a:p>
            <a:fld id="{9EB3896B-F2DA-4B4C-BCF0-C65963BE91A3}" type="datetime1">
              <a:rPr lang="ru-RU"/>
              <a:pPr/>
              <a:t>21.06.2017</a:t>
            </a:fld>
            <a:endParaRPr lang="ru-RU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ru-RU" sz="1800" b="1" dirty="0"/>
              <a:t>Результат фильтрования загрязненной воды</a:t>
            </a:r>
            <a:r>
              <a:rPr lang="ru-RU" dirty="0"/>
              <a:t>.</a:t>
            </a:r>
          </a:p>
        </p:txBody>
      </p:sp>
      <p:sp>
        <p:nvSpPr>
          <p:cNvPr id="2355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741613" y="1754188"/>
            <a:ext cx="5484812" cy="4186237"/>
          </a:xfrm>
          <a:noFill/>
          <a:ln/>
        </p:spPr>
        <p:txBody>
          <a:bodyPr/>
          <a:lstStyle/>
          <a:p>
            <a:pPr>
              <a:buNone/>
            </a:pPr>
            <a:endParaRPr lang="ru-RU" dirty="0"/>
          </a:p>
        </p:txBody>
      </p:sp>
      <p:pic>
        <p:nvPicPr>
          <p:cNvPr id="6" name="Рисунок 5" descr="C:\Users\user\Downloads\IMG_20170225_121157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08" y="1571612"/>
            <a:ext cx="5143536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2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3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 autoUpdateAnimBg="0"/>
      <p:bldP spid="23554" grpId="0" build="p" autoUpdateAnimBg="0" advAuto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5"/>
          <p:cNvSpPr>
            <a:spLocks noGrp="1"/>
          </p:cNvSpPr>
          <p:nvPr>
            <p:ph type="dt" sz="quarter" idx="12"/>
          </p:nvPr>
        </p:nvSpPr>
        <p:spPr/>
        <p:txBody>
          <a:bodyPr/>
          <a:lstStyle/>
          <a:p>
            <a:fld id="{84541950-22F8-4D89-A923-50EA2CB88AF6}" type="datetime1">
              <a:rPr lang="ru-RU"/>
              <a:pPr/>
              <a:t>21.06.2017</a:t>
            </a:fld>
            <a:endParaRPr lang="ru-RU"/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ru-RU" sz="1800" b="1" dirty="0"/>
              <a:t>Очистка воды отстаиванием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41613" y="1754188"/>
            <a:ext cx="5484812" cy="4186237"/>
          </a:xfrm>
          <a:noFill/>
          <a:ln/>
        </p:spPr>
        <p:txBody>
          <a:bodyPr/>
          <a:lstStyle/>
          <a:p>
            <a:pPr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6" name="Рисунок 5" descr="C:\Users\user\Downloads\IMG_20170225_12152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08" y="1785926"/>
            <a:ext cx="5000660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 autoUpdateAnimBg="0"/>
      <p:bldP spid="16387" grpId="0" build="p" autoUpdateAnimBg="0" advAuto="0"/>
    </p:bldLst>
  </p:timing>
</p:sld>
</file>

<file path=ppt/theme/theme1.xml><?xml version="1.0" encoding="utf-8"?>
<a:theme xmlns:a="http://schemas.openxmlformats.org/drawingml/2006/main" name="01018387">
  <a:themeElements>
    <a:clrScheme name="ms_edb2schl_tp01018387 1">
      <a:dk1>
        <a:srgbClr val="000000"/>
      </a:dk1>
      <a:lt1>
        <a:srgbClr val="0099CC"/>
      </a:lt1>
      <a:dk2>
        <a:srgbClr val="000000"/>
      </a:dk2>
      <a:lt2>
        <a:srgbClr val="868686"/>
      </a:lt2>
      <a:accent1>
        <a:srgbClr val="00FFCC"/>
      </a:accent1>
      <a:accent2>
        <a:srgbClr val="969696"/>
      </a:accent2>
      <a:accent3>
        <a:srgbClr val="AACAE2"/>
      </a:accent3>
      <a:accent4>
        <a:srgbClr val="000000"/>
      </a:accent4>
      <a:accent5>
        <a:srgbClr val="AAFFE2"/>
      </a:accent5>
      <a:accent6>
        <a:srgbClr val="878787"/>
      </a:accent6>
      <a:hlink>
        <a:srgbClr val="00FFCC"/>
      </a:hlink>
      <a:folHlink>
        <a:srgbClr val="99CCFF"/>
      </a:folHlink>
    </a:clrScheme>
    <a:fontScheme name="ms_edb2schl_tp01018387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ms_edb2schl_tp01018387 1">
        <a:dk1>
          <a:srgbClr val="000000"/>
        </a:dk1>
        <a:lt1>
          <a:srgbClr val="0099CC"/>
        </a:lt1>
        <a:dk2>
          <a:srgbClr val="000000"/>
        </a:dk2>
        <a:lt2>
          <a:srgbClr val="868686"/>
        </a:lt2>
        <a:accent1>
          <a:srgbClr val="00FFCC"/>
        </a:accent1>
        <a:accent2>
          <a:srgbClr val="969696"/>
        </a:accent2>
        <a:accent3>
          <a:srgbClr val="AACAE2"/>
        </a:accent3>
        <a:accent4>
          <a:srgbClr val="000000"/>
        </a:accent4>
        <a:accent5>
          <a:srgbClr val="AAFFE2"/>
        </a:accent5>
        <a:accent6>
          <a:srgbClr val="878787"/>
        </a:accent6>
        <a:hlink>
          <a:srgbClr val="00FFCC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s_edb2schl_tp01018387 2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3366FF"/>
        </a:accent1>
        <a:accent2>
          <a:srgbClr val="009900"/>
        </a:accent2>
        <a:accent3>
          <a:srgbClr val="FFFFFF"/>
        </a:accent3>
        <a:accent4>
          <a:srgbClr val="000000"/>
        </a:accent4>
        <a:accent5>
          <a:srgbClr val="ADB8FF"/>
        </a:accent5>
        <a:accent6>
          <a:srgbClr val="008A00"/>
        </a:accent6>
        <a:hlink>
          <a:srgbClr val="FF0033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s_edb2schl_tp01018387 3">
        <a:dk1>
          <a:srgbClr val="5F5F5F"/>
        </a:dk1>
        <a:lt1>
          <a:srgbClr val="FFFFFF"/>
        </a:lt1>
        <a:dk2>
          <a:srgbClr val="5F5F5F"/>
        </a:dk2>
        <a:lt2>
          <a:srgbClr val="000000"/>
        </a:lt2>
        <a:accent1>
          <a:srgbClr val="969696"/>
        </a:accent1>
        <a:accent2>
          <a:srgbClr val="000000"/>
        </a:accent2>
        <a:accent3>
          <a:srgbClr val="FFFFFF"/>
        </a:accent3>
        <a:accent4>
          <a:srgbClr val="505050"/>
        </a:accent4>
        <a:accent5>
          <a:srgbClr val="C9C9C9"/>
        </a:accent5>
        <a:accent6>
          <a:srgbClr val="000000"/>
        </a:accent6>
        <a:hlink>
          <a:srgbClr val="777777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01018387</Template>
  <TotalTime>300</TotalTime>
  <Words>375</Words>
  <Application>Microsoft Office PowerPoint</Application>
  <PresentationFormat>Экран (4:3)</PresentationFormat>
  <Paragraphs>72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01018387</vt:lpstr>
      <vt:lpstr>Слайд 1</vt:lpstr>
      <vt:lpstr>    Байсеитов Нуради     ученик 2 «Б» класса</vt:lpstr>
      <vt:lpstr>Расходование воды   дома семьей Байсеитова Нуради  за один день и за неделю</vt:lpstr>
      <vt:lpstr>Анкета для семей второклассников  Раздольненской средней школы</vt:lpstr>
      <vt:lpstr>Результаты опроса второклассников Раздольненской средней школы</vt:lpstr>
      <vt:lpstr>            Изготовление фильтра</vt:lpstr>
      <vt:lpstr>Добавление активированного угля в фильтр</vt:lpstr>
      <vt:lpstr>Результат фильтрования загрязненной воды.</vt:lpstr>
      <vt:lpstr>Очистка воды отстаиванием</vt:lpstr>
      <vt:lpstr> Результаты опытов по очистке воды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admin</cp:lastModifiedBy>
  <cp:revision>29</cp:revision>
  <cp:lastPrinted>1996-03-19T21:02:48Z</cp:lastPrinted>
  <dcterms:created xsi:type="dcterms:W3CDTF">2017-04-23T07:08:55Z</dcterms:created>
  <dcterms:modified xsi:type="dcterms:W3CDTF">2017-06-21T04:54:08Z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TC010183871049</vt:lpwstr>
  </property>
</Properties>
</file>